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2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D5D"/>
    <a:srgbClr val="1D9BA1"/>
    <a:srgbClr val="A8ECEF"/>
    <a:srgbClr val="F2A0D5"/>
    <a:srgbClr val="D1CC5F"/>
    <a:srgbClr val="D65ABE"/>
    <a:srgbClr val="EFB3B3"/>
    <a:srgbClr val="70A1C0"/>
    <a:srgbClr val="CCB5ED"/>
    <a:srgbClr val="A1C8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4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6A6-CC3C-412D-A240-A9CB706B5E33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218-D962-4E8F-B3A7-9E06A1764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72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6A6-CC3C-412D-A240-A9CB706B5E33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218-D962-4E8F-B3A7-9E06A1764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94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6A6-CC3C-412D-A240-A9CB706B5E33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218-D962-4E8F-B3A7-9E06A1764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786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61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6A6-CC3C-412D-A240-A9CB706B5E33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218-D962-4E8F-B3A7-9E06A1764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6A6-CC3C-412D-A240-A9CB706B5E33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218-D962-4E8F-B3A7-9E06A1764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48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6A6-CC3C-412D-A240-A9CB706B5E33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218-D962-4E8F-B3A7-9E06A1764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550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6A6-CC3C-412D-A240-A9CB706B5E33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218-D962-4E8F-B3A7-9E06A1764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6A6-CC3C-412D-A240-A9CB706B5E33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218-D962-4E8F-B3A7-9E06A1764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99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6A6-CC3C-412D-A240-A9CB706B5E33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218-D962-4E8F-B3A7-9E06A1764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346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6A6-CC3C-412D-A240-A9CB706B5E33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218-D962-4E8F-B3A7-9E06A1764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320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56A6-CC3C-412D-A240-A9CB706B5E33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3218-D962-4E8F-B3A7-9E06A1764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40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756A6-CC3C-412D-A240-A9CB706B5E33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53218-D962-4E8F-B3A7-9E06A1764C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71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>
            <a:extLst>
              <a:ext uri="{FF2B5EF4-FFF2-40B4-BE49-F238E27FC236}">
                <a16:creationId xmlns:a16="http://schemas.microsoft.com/office/drawing/2014/main" id="{AD572655-57C6-4856-AF21-94534CE42FBA}"/>
              </a:ext>
            </a:extLst>
          </p:cNvPr>
          <p:cNvGrpSpPr/>
          <p:nvPr/>
        </p:nvGrpSpPr>
        <p:grpSpPr>
          <a:xfrm>
            <a:off x="265283" y="731822"/>
            <a:ext cx="8502284" cy="5765912"/>
            <a:chOff x="-318859" y="-47146"/>
            <a:chExt cx="9681036" cy="6949879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6A28DAA6-0F48-4571-9586-9415D5423809}"/>
                </a:ext>
              </a:extLst>
            </p:cNvPr>
            <p:cNvGrpSpPr/>
            <p:nvPr/>
          </p:nvGrpSpPr>
          <p:grpSpPr>
            <a:xfrm>
              <a:off x="2506895" y="687143"/>
              <a:ext cx="4442508" cy="4846003"/>
              <a:chOff x="2567855" y="435683"/>
              <a:chExt cx="4442508" cy="4846003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C024A749-FD7E-4FA7-852F-CA670426891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11821" y="1107838"/>
                <a:ext cx="1264148" cy="1450223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56F7779E-A4C7-4382-BAC2-C30976F50B9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572000" y="942348"/>
                <a:ext cx="0" cy="1439069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63E23E2A-FE79-4E95-B9A7-34F8563D00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44638" y="3462034"/>
                <a:ext cx="1120808" cy="661731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41F726C6-466F-49C3-A81A-EE82C7855F26}"/>
                  </a:ext>
                </a:extLst>
              </p:cNvPr>
              <p:cNvCxnSpPr>
                <a:cxnSpLocks/>
                <a:endCxn id="73" idx="7"/>
              </p:cNvCxnSpPr>
              <p:nvPr/>
            </p:nvCxnSpPr>
            <p:spPr>
              <a:xfrm>
                <a:off x="4850633" y="3634817"/>
                <a:ext cx="1047897" cy="1646869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736DF87-83C8-44F1-8ED9-906BB3F4F595}"/>
                  </a:ext>
                </a:extLst>
              </p:cNvPr>
              <p:cNvCxnSpPr>
                <a:cxnSpLocks/>
                <a:endCxn id="131" idx="3"/>
              </p:cNvCxnSpPr>
              <p:nvPr/>
            </p:nvCxnSpPr>
            <p:spPr>
              <a:xfrm flipH="1" flipV="1">
                <a:off x="3046563" y="1104649"/>
                <a:ext cx="1209868" cy="1565128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D46ED5D-F34F-4EFA-937E-B9A951EE8B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45877" y="2115047"/>
                <a:ext cx="1249721" cy="677758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5E508B92-B858-47CE-BA93-1D2168BB5943}"/>
                  </a:ext>
                </a:extLst>
              </p:cNvPr>
              <p:cNvCxnSpPr>
                <a:cxnSpLocks/>
                <a:stCxn id="111" idx="2"/>
              </p:cNvCxnSpPr>
              <p:nvPr/>
            </p:nvCxnSpPr>
            <p:spPr>
              <a:xfrm>
                <a:off x="2808331" y="3092067"/>
                <a:ext cx="1294354" cy="4459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33EA0387-B78D-4C49-A8AB-CCA5DBD81E9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567855" y="3494095"/>
                <a:ext cx="1440571" cy="626001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2802E980-55C6-4036-A5F3-A8E6B44BB4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9038" y="3104309"/>
                <a:ext cx="996621" cy="0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107F1F0C-F824-473A-9D9D-A98E6D94BBE8}"/>
                  </a:ext>
                </a:extLst>
              </p:cNvPr>
              <p:cNvSpPr/>
              <p:nvPr/>
            </p:nvSpPr>
            <p:spPr>
              <a:xfrm flipH="1">
                <a:off x="3862209" y="2370242"/>
                <a:ext cx="1419582" cy="1430794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 b="1" dirty="0">
                  <a:latin typeface="Lato Light" panose="020F0502020204030203" pitchFamily="34" charset="0"/>
                </a:endParaRPr>
              </a:p>
            </p:txBody>
          </p: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D4E5C06E-F31B-42EF-A55A-13C354900F2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211379" y="2188177"/>
                <a:ext cx="1072700" cy="599996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03C7A725-8DFB-45B2-AB8F-F395E67DF194}"/>
                  </a:ext>
                </a:extLst>
              </p:cNvPr>
              <p:cNvCxnSpPr>
                <a:cxnSpLocks/>
                <a:stCxn id="2" idx="4"/>
              </p:cNvCxnSpPr>
              <p:nvPr/>
            </p:nvCxnSpPr>
            <p:spPr>
              <a:xfrm>
                <a:off x="4572000" y="3801036"/>
                <a:ext cx="30480" cy="1228164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B0089E60-0D94-4744-A950-68668AB4D20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268980" y="3745575"/>
                <a:ext cx="1033451" cy="1500848"/>
              </a:xfrm>
              <a:prstGeom prst="line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99161FF7-61FF-4583-BC98-7289198C1876}"/>
                  </a:ext>
                </a:extLst>
              </p:cNvPr>
              <p:cNvSpPr/>
              <p:nvPr/>
            </p:nvSpPr>
            <p:spPr>
              <a:xfrm flipH="1">
                <a:off x="6188944" y="435683"/>
                <a:ext cx="821419" cy="798491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5" dirty="0">
                  <a:solidFill>
                    <a:schemeClr val="bg1"/>
                  </a:solidFill>
                  <a:latin typeface="Lato Light" panose="020F0502020204030203" pitchFamily="34" charset="0"/>
                </a:endParaRPr>
              </a:p>
            </p:txBody>
          </p:sp>
          <p:pic>
            <p:nvPicPr>
              <p:cNvPr id="42" name="Picture 3" descr="C:\Users\ahmesh\Desktop\Icon\clipart1911348.png">
                <a:extLst>
                  <a:ext uri="{FF2B5EF4-FFF2-40B4-BE49-F238E27FC236}">
                    <a16:creationId xmlns:a16="http://schemas.microsoft.com/office/drawing/2014/main" id="{AFAB952E-5790-465C-AB64-D8B8EFEC36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69424" y="497650"/>
                <a:ext cx="513891" cy="5368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4D84C241-3DA1-44F3-8B41-D8AE049BD19C}"/>
                </a:ext>
              </a:extLst>
            </p:cNvPr>
            <p:cNvSpPr txBox="1"/>
            <p:nvPr/>
          </p:nvSpPr>
          <p:spPr>
            <a:xfrm>
              <a:off x="6949402" y="610610"/>
              <a:ext cx="1897416" cy="9010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42BA97"/>
                  </a:solidFill>
                </a:rPr>
                <a:t>Clinical Pharmacist</a:t>
              </a:r>
            </a:p>
            <a:p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2019/20</a:t>
              </a:r>
            </a:p>
            <a:p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AfC Band: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7-8a</a:t>
              </a:r>
            </a:p>
            <a:p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Reimbursement: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£55,670*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1296F93-A44F-44EE-9538-4612B2345A16}"/>
                </a:ext>
              </a:extLst>
            </p:cNvPr>
            <p:cNvSpPr txBox="1"/>
            <p:nvPr/>
          </p:nvSpPr>
          <p:spPr>
            <a:xfrm>
              <a:off x="6949402" y="1803828"/>
              <a:ext cx="2398898" cy="9010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27CED7"/>
                  </a:solidFill>
                </a:rPr>
                <a:t>Social Prescribing Link Worker</a:t>
              </a:r>
            </a:p>
            <a:p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2019/20</a:t>
              </a:r>
            </a:p>
            <a:p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AfC Band: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Up to 5</a:t>
              </a:r>
            </a:p>
            <a:p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Reimbursement: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£35,389*</a:t>
              </a: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1272C50F-3CCA-4B44-9877-15EA471894F2}"/>
                </a:ext>
              </a:extLst>
            </p:cNvPr>
            <p:cNvGrpSpPr/>
            <p:nvPr/>
          </p:nvGrpSpPr>
          <p:grpSpPr>
            <a:xfrm>
              <a:off x="6141861" y="1882188"/>
              <a:ext cx="821419" cy="783742"/>
              <a:chOff x="6135001" y="2070986"/>
              <a:chExt cx="821419" cy="783742"/>
            </a:xfrm>
          </p:grpSpPr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1C2D7631-4351-42E0-870C-EE974608AB6C}"/>
                  </a:ext>
                </a:extLst>
              </p:cNvPr>
              <p:cNvSpPr/>
              <p:nvPr/>
            </p:nvSpPr>
            <p:spPr>
              <a:xfrm flipH="1">
                <a:off x="6135001" y="2070986"/>
                <a:ext cx="821419" cy="78374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5" dirty="0">
                  <a:solidFill>
                    <a:schemeClr val="bg1"/>
                  </a:solidFill>
                  <a:latin typeface="Lato Light" panose="020F0502020204030203" pitchFamily="34" charset="0"/>
                </a:endParaRPr>
              </a:p>
            </p:txBody>
          </p:sp>
          <p:pic>
            <p:nvPicPr>
              <p:cNvPr id="55" name="Picture 54">
                <a:extLst>
                  <a:ext uri="{FF2B5EF4-FFF2-40B4-BE49-F238E27FC236}">
                    <a16:creationId xmlns:a16="http://schemas.microsoft.com/office/drawing/2014/main" id="{5A50A509-EACD-4F20-815E-05055C35E6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08464" y="2114796"/>
                <a:ext cx="573360" cy="573360"/>
              </a:xfrm>
              <a:prstGeom prst="rect">
                <a:avLst/>
              </a:prstGeom>
            </p:spPr>
          </p:pic>
        </p:grp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80CAA700-F9D2-49B6-BEA9-7E1739B5F8E7}"/>
                </a:ext>
              </a:extLst>
            </p:cNvPr>
            <p:cNvSpPr/>
            <p:nvPr/>
          </p:nvSpPr>
          <p:spPr>
            <a:xfrm flipH="1">
              <a:off x="6154699" y="2974442"/>
              <a:ext cx="821419" cy="78374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75" dirty="0">
                <a:solidFill>
                  <a:schemeClr val="bg1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65F7E934-873F-4C2E-A394-5DC2AC3B22E3}"/>
                </a:ext>
              </a:extLst>
            </p:cNvPr>
            <p:cNvSpPr txBox="1"/>
            <p:nvPr/>
          </p:nvSpPr>
          <p:spPr>
            <a:xfrm>
              <a:off x="6963279" y="2921238"/>
              <a:ext cx="2398898" cy="9459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A1C8C5"/>
                  </a:solidFill>
                </a:rPr>
                <a:t>First Contact Physiotherapist</a:t>
              </a:r>
            </a:p>
            <a:p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2020/21</a:t>
              </a:r>
            </a:p>
            <a:p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AfC Band: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7-8a</a:t>
              </a:r>
            </a:p>
            <a:p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Reimbursement: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£55,670*</a:t>
              </a:r>
            </a:p>
          </p:txBody>
        </p:sp>
        <p:pic>
          <p:nvPicPr>
            <p:cNvPr id="67" name="Picture 66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D5514D99-057D-452B-8CE4-169F6AB9F2D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75875" y="3036585"/>
              <a:ext cx="612808" cy="612808"/>
            </a:xfrm>
            <a:prstGeom prst="rect">
              <a:avLst/>
            </a:prstGeom>
          </p:spPr>
        </p:pic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465C6365-0D7D-47F9-8A01-88198591E26C}"/>
                </a:ext>
              </a:extLst>
            </p:cNvPr>
            <p:cNvSpPr/>
            <p:nvPr/>
          </p:nvSpPr>
          <p:spPr>
            <a:xfrm flipH="1">
              <a:off x="6171570" y="4144143"/>
              <a:ext cx="821418" cy="872776"/>
            </a:xfrm>
            <a:prstGeom prst="ellipse">
              <a:avLst/>
            </a:prstGeom>
            <a:solidFill>
              <a:srgbClr val="CCB5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75" dirty="0">
                <a:solidFill>
                  <a:schemeClr val="bg1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6AA0D96-13D0-4A7C-9367-479A8FA8957E}"/>
                </a:ext>
              </a:extLst>
            </p:cNvPr>
            <p:cNvSpPr txBox="1"/>
            <p:nvPr/>
          </p:nvSpPr>
          <p:spPr>
            <a:xfrm>
              <a:off x="6963280" y="4138254"/>
              <a:ext cx="2087918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CCB5ED"/>
                  </a:solidFill>
                </a:rPr>
                <a:t>Physician Associate</a:t>
              </a:r>
            </a:p>
            <a:p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2020/21</a:t>
              </a:r>
            </a:p>
            <a:p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AfC Band: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7</a:t>
              </a:r>
            </a:p>
            <a:p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Reimbursement: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£53,724*</a:t>
              </a:r>
            </a:p>
          </p:txBody>
        </p:sp>
        <p:pic>
          <p:nvPicPr>
            <p:cNvPr id="72" name="Picture 71" descr="A close up of a logo&#10;&#10;Description automatically generated">
              <a:extLst>
                <a:ext uri="{FF2B5EF4-FFF2-40B4-BE49-F238E27FC236}">
                  <a16:creationId xmlns:a16="http://schemas.microsoft.com/office/drawing/2014/main" id="{324B7262-584A-4ABB-8E96-F0F259ABFE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3873" y="4310762"/>
              <a:ext cx="579492" cy="579492"/>
            </a:xfrm>
            <a:prstGeom prst="rect">
              <a:avLst/>
            </a:prstGeom>
          </p:spPr>
        </p:pic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08BB3D95-44CC-48F0-B376-DBD9D858635A}"/>
                </a:ext>
              </a:extLst>
            </p:cNvPr>
            <p:cNvSpPr txBox="1"/>
            <p:nvPr/>
          </p:nvSpPr>
          <p:spPr>
            <a:xfrm>
              <a:off x="6506041" y="5413474"/>
              <a:ext cx="2087918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70A1C0"/>
                  </a:solidFill>
                </a:rPr>
                <a:t>Pharmacy Technician</a:t>
              </a:r>
            </a:p>
            <a:p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2020/21</a:t>
              </a:r>
            </a:p>
            <a:p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AfC Band: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 5</a:t>
              </a:r>
            </a:p>
            <a:p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Reimbursement: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£35,389*</a:t>
              </a:r>
            </a:p>
          </p:txBody>
        </p: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22039C1C-76B7-487B-8202-C7519BE9C8BD}"/>
                </a:ext>
              </a:extLst>
            </p:cNvPr>
            <p:cNvGrpSpPr/>
            <p:nvPr/>
          </p:nvGrpSpPr>
          <p:grpSpPr>
            <a:xfrm>
              <a:off x="5717274" y="5404046"/>
              <a:ext cx="821419" cy="881558"/>
              <a:chOff x="5493905" y="5590538"/>
              <a:chExt cx="821419" cy="881558"/>
            </a:xfrm>
          </p:grpSpPr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E03A0B6E-E4EF-43D0-9F11-6E1C4BEC5F1B}"/>
                  </a:ext>
                </a:extLst>
              </p:cNvPr>
              <p:cNvSpPr/>
              <p:nvPr/>
            </p:nvSpPr>
            <p:spPr>
              <a:xfrm flipH="1">
                <a:off x="5493905" y="5590538"/>
                <a:ext cx="821419" cy="881558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5" dirty="0">
                  <a:solidFill>
                    <a:schemeClr val="bg1"/>
                  </a:solidFill>
                  <a:latin typeface="Lato Light" panose="020F0502020204030203" pitchFamily="34" charset="0"/>
                </a:endParaRPr>
              </a:p>
            </p:txBody>
          </p:sp>
          <p:pic>
            <p:nvPicPr>
              <p:cNvPr id="80" name="Picture 79" descr="A picture containing light&#10;&#10;Description automatically generated">
                <a:extLst>
                  <a:ext uri="{FF2B5EF4-FFF2-40B4-BE49-F238E27FC236}">
                    <a16:creationId xmlns:a16="http://schemas.microsoft.com/office/drawing/2014/main" id="{0AA31267-CF72-4D47-8614-FC2FCDAB3E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47215" y="5684375"/>
                <a:ext cx="585837" cy="585838"/>
              </a:xfrm>
              <a:prstGeom prst="rect">
                <a:avLst/>
              </a:prstGeom>
            </p:spPr>
          </p:pic>
          <p:pic>
            <p:nvPicPr>
              <p:cNvPr id="76" name="Picture 75" descr="A close up of a logo&#10;&#10;Description automatically generated">
                <a:extLst>
                  <a:ext uri="{FF2B5EF4-FFF2-40B4-BE49-F238E27FC236}">
                    <a16:creationId xmlns:a16="http://schemas.microsoft.com/office/drawing/2014/main" id="{EDF40E31-4921-46CC-B2EB-144908E36A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47169" y="6023489"/>
                <a:ext cx="287803" cy="287804"/>
              </a:xfrm>
              <a:prstGeom prst="rect">
                <a:avLst/>
              </a:prstGeom>
            </p:spPr>
          </p:pic>
        </p:grp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1D75E3C0-2E46-4912-B4A6-2417D3EEF92D}"/>
                </a:ext>
              </a:extLst>
            </p:cNvPr>
            <p:cNvSpPr/>
            <p:nvPr/>
          </p:nvSpPr>
          <p:spPr>
            <a:xfrm flipH="1">
              <a:off x="4117397" y="5202637"/>
              <a:ext cx="848243" cy="819072"/>
            </a:xfrm>
            <a:prstGeom prst="ellipse">
              <a:avLst/>
            </a:prstGeom>
            <a:solidFill>
              <a:srgbClr val="EF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75" dirty="0">
                <a:solidFill>
                  <a:schemeClr val="bg1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8B6549A-E8FF-4670-910E-00F8D8FEA8F9}"/>
                </a:ext>
              </a:extLst>
            </p:cNvPr>
            <p:cNvSpPr txBox="1"/>
            <p:nvPr/>
          </p:nvSpPr>
          <p:spPr>
            <a:xfrm>
              <a:off x="3568470" y="5986446"/>
              <a:ext cx="2087918" cy="9010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rgbClr val="EFB3B3"/>
                  </a:solidFill>
                </a:rPr>
                <a:t>Community Paramedic</a:t>
              </a:r>
            </a:p>
            <a:p>
              <a:pPr algn="ctr"/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2021/22</a:t>
              </a:r>
            </a:p>
            <a:p>
              <a:pPr algn="ctr"/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AfC Band: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 7</a:t>
              </a:r>
            </a:p>
            <a:p>
              <a:pPr algn="ctr"/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Reimbursement: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£53,724*</a:t>
              </a:r>
            </a:p>
          </p:txBody>
        </p:sp>
        <p:pic>
          <p:nvPicPr>
            <p:cNvPr id="87" name="Picture 9" descr="C:\Users\ahmesh\Desktop\Icon\paramedic_icon_T.png">
              <a:extLst>
                <a:ext uri="{FF2B5EF4-FFF2-40B4-BE49-F238E27FC236}">
                  <a16:creationId xmlns:a16="http://schemas.microsoft.com/office/drawing/2014/main" id="{5A4E0A9C-9487-4C4A-B484-8FF8542F4E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7824" y="5278446"/>
              <a:ext cx="410088" cy="6297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BEA60E5A-41AB-4EEA-BF99-CEEAB27A7DA6}"/>
                </a:ext>
              </a:extLst>
            </p:cNvPr>
            <p:cNvGrpSpPr/>
            <p:nvPr/>
          </p:nvGrpSpPr>
          <p:grpSpPr>
            <a:xfrm>
              <a:off x="2541696" y="5412192"/>
              <a:ext cx="848243" cy="873413"/>
              <a:chOff x="2477481" y="5497883"/>
              <a:chExt cx="848243" cy="873413"/>
            </a:xfrm>
          </p:grpSpPr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41663439-3E59-4D73-94A1-E2C95D100412}"/>
                  </a:ext>
                </a:extLst>
              </p:cNvPr>
              <p:cNvSpPr/>
              <p:nvPr/>
            </p:nvSpPr>
            <p:spPr>
              <a:xfrm flipH="1">
                <a:off x="2477481" y="5501122"/>
                <a:ext cx="848243" cy="870174"/>
              </a:xfrm>
              <a:prstGeom prst="ellipse">
                <a:avLst/>
              </a:prstGeom>
              <a:solidFill>
                <a:srgbClr val="D65AB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5" dirty="0">
                  <a:solidFill>
                    <a:schemeClr val="bg1"/>
                  </a:solidFill>
                  <a:latin typeface="Lato Light" panose="020F0502020204030203" pitchFamily="34" charset="0"/>
                </a:endParaRPr>
              </a:p>
            </p:txBody>
          </p:sp>
          <p:pic>
            <p:nvPicPr>
              <p:cNvPr id="97" name="Picture 96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CD1AF76B-FA08-4061-8FBA-32FFE35942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06069" y="5497883"/>
                <a:ext cx="781110" cy="781110"/>
              </a:xfrm>
              <a:prstGeom prst="rect">
                <a:avLst/>
              </a:prstGeom>
            </p:spPr>
          </p:pic>
        </p:grp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C083F5DF-9383-4C1A-83A5-0DD2FA1AF532}"/>
                </a:ext>
              </a:extLst>
            </p:cNvPr>
            <p:cNvSpPr txBox="1"/>
            <p:nvPr/>
          </p:nvSpPr>
          <p:spPr>
            <a:xfrm>
              <a:off x="482366" y="5412192"/>
              <a:ext cx="2087918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b="1" dirty="0">
                  <a:solidFill>
                    <a:srgbClr val="D65ABE"/>
                  </a:solidFill>
                </a:rPr>
                <a:t>Occupational Therapist</a:t>
              </a:r>
            </a:p>
            <a:p>
              <a:pPr algn="r"/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2020/21</a:t>
              </a:r>
            </a:p>
            <a:p>
              <a:pPr algn="r"/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AfC Band: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 7</a:t>
              </a:r>
            </a:p>
            <a:p>
              <a:pPr algn="r"/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Reimbursement: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£53,724*</a:t>
              </a:r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861C5A8B-5AB7-491A-9F00-AEDA6B58AFF8}"/>
                </a:ext>
              </a:extLst>
            </p:cNvPr>
            <p:cNvSpPr/>
            <p:nvPr/>
          </p:nvSpPr>
          <p:spPr>
            <a:xfrm flipH="1">
              <a:off x="1930264" y="4091638"/>
              <a:ext cx="821419" cy="783742"/>
            </a:xfrm>
            <a:prstGeom prst="ellipse">
              <a:avLst/>
            </a:prstGeom>
            <a:solidFill>
              <a:srgbClr val="D1CC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75" dirty="0">
                <a:solidFill>
                  <a:schemeClr val="bg1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29247AC2-6283-4C4F-AC74-8FDE52D4005D}"/>
                </a:ext>
              </a:extLst>
            </p:cNvPr>
            <p:cNvSpPr txBox="1"/>
            <p:nvPr/>
          </p:nvSpPr>
          <p:spPr>
            <a:xfrm>
              <a:off x="-178423" y="4130232"/>
              <a:ext cx="2087918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b="1" dirty="0">
                  <a:solidFill>
                    <a:srgbClr val="D1CC5F"/>
                  </a:solidFill>
                </a:rPr>
                <a:t>Dietician</a:t>
              </a:r>
            </a:p>
            <a:p>
              <a:pPr algn="r"/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2020/21</a:t>
              </a:r>
            </a:p>
            <a:p>
              <a:pPr algn="r"/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AfC Band: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 7</a:t>
              </a:r>
            </a:p>
            <a:p>
              <a:pPr algn="r"/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Reimbursement: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£53,724*</a:t>
              </a:r>
            </a:p>
          </p:txBody>
        </p: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12B112E7-0244-46BB-8465-F325807A2880}"/>
                </a:ext>
              </a:extLst>
            </p:cNvPr>
            <p:cNvGrpSpPr/>
            <p:nvPr/>
          </p:nvGrpSpPr>
          <p:grpSpPr>
            <a:xfrm>
              <a:off x="2043791" y="4188603"/>
              <a:ext cx="594363" cy="701651"/>
              <a:chOff x="2043791" y="4188603"/>
              <a:chExt cx="594363" cy="701651"/>
            </a:xfrm>
          </p:grpSpPr>
          <p:pic>
            <p:nvPicPr>
              <p:cNvPr id="108" name="Picture 107" descr="A picture containing mirror, light&#10;&#10;Description automatically generated">
                <a:extLst>
                  <a:ext uri="{FF2B5EF4-FFF2-40B4-BE49-F238E27FC236}">
                    <a16:creationId xmlns:a16="http://schemas.microsoft.com/office/drawing/2014/main" id="{AD9F78D6-D0C9-44E4-BFD7-2B7429BACB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43791" y="4188603"/>
                <a:ext cx="594363" cy="589137"/>
              </a:xfrm>
              <a:prstGeom prst="rect">
                <a:avLst/>
              </a:prstGeom>
            </p:spPr>
          </p:pic>
          <p:pic>
            <p:nvPicPr>
              <p:cNvPr id="110" name="Picture 109" descr="A picture containing toiletry, cosmetic&#10;&#10;Description automatically generated">
                <a:extLst>
                  <a:ext uri="{FF2B5EF4-FFF2-40B4-BE49-F238E27FC236}">
                    <a16:creationId xmlns:a16="http://schemas.microsoft.com/office/drawing/2014/main" id="{73015501-6ACC-4C55-9F58-AD65C0488C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05034" y="4594661"/>
                <a:ext cx="295593" cy="295593"/>
              </a:xfrm>
              <a:prstGeom prst="rect">
                <a:avLst/>
              </a:prstGeom>
            </p:spPr>
          </p:pic>
        </p:grp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BBAE52E5-0230-465B-91A2-BCA43C9C9E24}"/>
                </a:ext>
              </a:extLst>
            </p:cNvPr>
            <p:cNvSpPr txBox="1"/>
            <p:nvPr/>
          </p:nvSpPr>
          <p:spPr>
            <a:xfrm>
              <a:off x="-318859" y="2963355"/>
              <a:ext cx="2257649" cy="9459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b="1" dirty="0">
                  <a:solidFill>
                    <a:srgbClr val="F2A0D5"/>
                  </a:solidFill>
                </a:rPr>
                <a:t>Chiropodist/Podiatrist</a:t>
              </a:r>
            </a:p>
            <a:p>
              <a:pPr algn="r"/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2020/21</a:t>
              </a:r>
            </a:p>
            <a:p>
              <a:pPr algn="r"/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AfC Band: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 7</a:t>
              </a:r>
            </a:p>
            <a:p>
              <a:pPr algn="r"/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Reimbursement: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£53,724*</a:t>
              </a:r>
            </a:p>
          </p:txBody>
        </p: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BDF2B7ED-2F15-4874-9B1E-A1FFB1AD671B}"/>
                </a:ext>
              </a:extLst>
            </p:cNvPr>
            <p:cNvGrpSpPr/>
            <p:nvPr/>
          </p:nvGrpSpPr>
          <p:grpSpPr>
            <a:xfrm>
              <a:off x="1908641" y="2926735"/>
              <a:ext cx="838730" cy="833584"/>
              <a:chOff x="1777468" y="2926735"/>
              <a:chExt cx="838730" cy="833584"/>
            </a:xfrm>
          </p:grpSpPr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D81C2753-2408-4839-90DD-F3A93831685B}"/>
                  </a:ext>
                </a:extLst>
              </p:cNvPr>
              <p:cNvSpPr/>
              <p:nvPr/>
            </p:nvSpPr>
            <p:spPr>
              <a:xfrm flipH="1">
                <a:off x="1777468" y="2926735"/>
                <a:ext cx="838730" cy="833584"/>
              </a:xfrm>
              <a:prstGeom prst="ellipse">
                <a:avLst/>
              </a:prstGeom>
              <a:solidFill>
                <a:srgbClr val="F2A0D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5" dirty="0">
                  <a:solidFill>
                    <a:schemeClr val="bg1"/>
                  </a:solidFill>
                  <a:latin typeface="Lato Light" panose="020F0502020204030203" pitchFamily="34" charset="0"/>
                </a:endParaRPr>
              </a:p>
            </p:txBody>
          </p:sp>
          <p:pic>
            <p:nvPicPr>
              <p:cNvPr id="118" name="Picture 117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49D88791-8371-4CE9-A552-4A310F9CC2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84215" y="3039633"/>
                <a:ext cx="640076" cy="640076"/>
              </a:xfrm>
              <a:prstGeom prst="rect">
                <a:avLst/>
              </a:prstGeom>
            </p:spPr>
          </p:pic>
        </p:grpSp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6B3B0412-5584-450F-B856-43A58BE44DA1}"/>
                </a:ext>
              </a:extLst>
            </p:cNvPr>
            <p:cNvGrpSpPr/>
            <p:nvPr/>
          </p:nvGrpSpPr>
          <p:grpSpPr>
            <a:xfrm>
              <a:off x="1873769" y="1829512"/>
              <a:ext cx="821419" cy="783742"/>
              <a:chOff x="1873769" y="1829512"/>
              <a:chExt cx="821419" cy="783742"/>
            </a:xfrm>
          </p:grpSpPr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3C3BADCD-5241-42D1-9245-F65A79A26F9C}"/>
                  </a:ext>
                </a:extLst>
              </p:cNvPr>
              <p:cNvSpPr/>
              <p:nvPr/>
            </p:nvSpPr>
            <p:spPr>
              <a:xfrm flipH="1">
                <a:off x="1873769" y="1829512"/>
                <a:ext cx="821419" cy="783742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75" dirty="0">
                  <a:solidFill>
                    <a:schemeClr val="bg1"/>
                  </a:solidFill>
                  <a:latin typeface="Lato Light" panose="020F0502020204030203" pitchFamily="34" charset="0"/>
                </a:endParaRPr>
              </a:p>
            </p:txBody>
          </p:sp>
          <p:pic>
            <p:nvPicPr>
              <p:cNvPr id="125" name="Picture 124" descr="A picture containing light&#10;&#10;Description automatically generated">
                <a:extLst>
                  <a:ext uri="{FF2B5EF4-FFF2-40B4-BE49-F238E27FC236}">
                    <a16:creationId xmlns:a16="http://schemas.microsoft.com/office/drawing/2014/main" id="{4BE10896-A87D-4DEB-9D4A-0AC29BC700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38789" y="1870027"/>
                <a:ext cx="701282" cy="701282"/>
              </a:xfrm>
              <a:prstGeom prst="rect">
                <a:avLst/>
              </a:prstGeom>
            </p:spPr>
          </p:pic>
        </p:grp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1AA2CA0E-91A1-4227-BE45-1BD4D9BB2F29}"/>
                </a:ext>
              </a:extLst>
            </p:cNvPr>
            <p:cNvSpPr txBox="1"/>
            <p:nvPr/>
          </p:nvSpPr>
          <p:spPr>
            <a:xfrm>
              <a:off x="-299893" y="1820263"/>
              <a:ext cx="2209388" cy="9459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b="1" dirty="0">
                  <a:solidFill>
                    <a:srgbClr val="A8ECEF"/>
                  </a:solidFill>
                </a:rPr>
                <a:t>Health &amp; Wellbeing Coach</a:t>
              </a:r>
            </a:p>
            <a:p>
              <a:pPr algn="r"/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2020/21</a:t>
              </a:r>
            </a:p>
            <a:p>
              <a:pPr algn="r"/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AfC Band: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 Up to 5</a:t>
              </a:r>
            </a:p>
            <a:p>
              <a:pPr algn="r"/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Reimbursement: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£35,389*</a:t>
              </a:r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9542894F-AAF0-4192-9E38-9226B0A30096}"/>
                </a:ext>
              </a:extLst>
            </p:cNvPr>
            <p:cNvSpPr/>
            <p:nvPr/>
          </p:nvSpPr>
          <p:spPr>
            <a:xfrm flipH="1">
              <a:off x="2284478" y="687143"/>
              <a:ext cx="821419" cy="78374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75" dirty="0">
                <a:solidFill>
                  <a:schemeClr val="bg1"/>
                </a:solidFill>
                <a:latin typeface="Lato Light" panose="020F0502020204030203" pitchFamily="34" charset="0"/>
              </a:endParaRP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AB508896-6DEA-4A3B-B6CB-62FC2DA14706}"/>
                </a:ext>
              </a:extLst>
            </p:cNvPr>
            <p:cNvSpPr txBox="1"/>
            <p:nvPr/>
          </p:nvSpPr>
          <p:spPr>
            <a:xfrm>
              <a:off x="218474" y="632010"/>
              <a:ext cx="2087919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b="1" dirty="0">
                  <a:solidFill>
                    <a:srgbClr val="1D9BA1"/>
                  </a:solidFill>
                </a:rPr>
                <a:t>Care Co-ordinator</a:t>
              </a:r>
            </a:p>
            <a:p>
              <a:pPr algn="r"/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2020/21</a:t>
              </a:r>
            </a:p>
            <a:p>
              <a:pPr algn="r"/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AfC Band: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 4</a:t>
              </a:r>
            </a:p>
            <a:p>
              <a:pPr algn="r"/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Reimbursement: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£29,135*</a:t>
              </a:r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D137F328-06AF-4E29-88B9-6927FDAF4462}"/>
                </a:ext>
              </a:extLst>
            </p:cNvPr>
            <p:cNvSpPr/>
            <p:nvPr/>
          </p:nvSpPr>
          <p:spPr>
            <a:xfrm flipH="1">
              <a:off x="4100330" y="836223"/>
              <a:ext cx="821419" cy="783742"/>
            </a:xfrm>
            <a:prstGeom prst="ellipse">
              <a:avLst/>
            </a:prstGeom>
            <a:solidFill>
              <a:srgbClr val="FF5D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75" dirty="0">
                <a:solidFill>
                  <a:schemeClr val="bg1"/>
                </a:solidFill>
                <a:latin typeface="Lato Light" panose="020F0502020204030203" pitchFamily="34" charset="0"/>
              </a:endParaRPr>
            </a:p>
          </p:txBody>
        </p:sp>
        <p:pic>
          <p:nvPicPr>
            <p:cNvPr id="136" name="Picture 135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6C5BFCF7-8A6B-4446-9C8F-BF7FD8B528C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6659" y="705812"/>
              <a:ext cx="688986" cy="688986"/>
            </a:xfrm>
            <a:prstGeom prst="rect">
              <a:avLst/>
            </a:prstGeom>
          </p:spPr>
        </p:pic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C5294759-1375-43B6-82DC-6656EEBFAAB2}"/>
                </a:ext>
              </a:extLst>
            </p:cNvPr>
            <p:cNvSpPr txBox="1"/>
            <p:nvPr/>
          </p:nvSpPr>
          <p:spPr>
            <a:xfrm>
              <a:off x="3467078" y="-47146"/>
              <a:ext cx="2189309" cy="9459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rgbClr val="FF5D5D"/>
                  </a:solidFill>
                </a:rPr>
                <a:t>Mental Health Practitioner</a:t>
              </a:r>
            </a:p>
            <a:p>
              <a:pPr algn="ctr"/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2021/22</a:t>
              </a:r>
            </a:p>
            <a:p>
              <a:pPr algn="ctr"/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AfC Band: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 TBC</a:t>
              </a:r>
            </a:p>
            <a:p>
              <a:pPr algn="ctr"/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</a:rPr>
                <a:t>Reimbursement: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TBC</a:t>
              </a:r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79F2FCC6-7D27-4CA4-AC68-4181DF6C3E97}"/>
                </a:ext>
              </a:extLst>
            </p:cNvPr>
            <p:cNvSpPr txBox="1"/>
            <p:nvPr/>
          </p:nvSpPr>
          <p:spPr>
            <a:xfrm>
              <a:off x="-226718" y="6568855"/>
              <a:ext cx="3332615" cy="333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chemeClr val="bg1">
                      <a:lumMod val="65000"/>
                    </a:schemeClr>
                  </a:solidFill>
                </a:rPr>
                <a:t>*Maximum reimbursement rates</a:t>
              </a:r>
            </a:p>
          </p:txBody>
        </p:sp>
        <p:pic>
          <p:nvPicPr>
            <p:cNvPr id="140" name="Picture 139" descr="A close up of a logo&#10;&#10;Description automatically generated">
              <a:extLst>
                <a:ext uri="{FF2B5EF4-FFF2-40B4-BE49-F238E27FC236}">
                  <a16:creationId xmlns:a16="http://schemas.microsoft.com/office/drawing/2014/main" id="{7F8AFD73-FFE3-4ED5-AFAB-9D58D2103F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27177" y="851265"/>
              <a:ext cx="591384" cy="591384"/>
            </a:xfrm>
            <a:prstGeom prst="rect">
              <a:avLst/>
            </a:prstGeom>
          </p:spPr>
        </p:pic>
        <p:pic>
          <p:nvPicPr>
            <p:cNvPr id="146" name="Picture 145" descr="A picture containing flower&#10;&#10;Description automatically generated">
              <a:extLst>
                <a:ext uri="{FF2B5EF4-FFF2-40B4-BE49-F238E27FC236}">
                  <a16:creationId xmlns:a16="http://schemas.microsoft.com/office/drawing/2014/main" id="{DD5441DF-A3E0-4C3E-803D-AEAA4F915016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47824" y="1245158"/>
              <a:ext cx="370273" cy="370273"/>
            </a:xfrm>
            <a:prstGeom prst="rect">
              <a:avLst/>
            </a:prstGeom>
          </p:spPr>
        </p:pic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6104EA95-5927-42E3-898B-6CE46E06F4BC}"/>
                </a:ext>
              </a:extLst>
            </p:cNvPr>
            <p:cNvSpPr txBox="1"/>
            <p:nvPr/>
          </p:nvSpPr>
          <p:spPr>
            <a:xfrm>
              <a:off x="3768749" y="2930072"/>
              <a:ext cx="1530582" cy="8834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>
                  <a:solidFill>
                    <a:schemeClr val="bg1"/>
                  </a:solidFill>
                  <a:latin typeface="Agency FB" panose="020B0503020202020204" pitchFamily="34" charset="0"/>
                </a:rPr>
                <a:t>Primary Care </a:t>
              </a:r>
            </a:p>
            <a:p>
              <a:pPr algn="ctr"/>
              <a:r>
                <a:rPr lang="en-GB" sz="2000" dirty="0">
                  <a:solidFill>
                    <a:schemeClr val="bg1"/>
                  </a:solidFill>
                  <a:latin typeface="Agency FB" panose="020B0503020202020204" pitchFamily="34" charset="0"/>
                </a:rPr>
                <a:t>Network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38C86E87-CA74-4DE0-B96E-B08F5DEE1E79}"/>
              </a:ext>
            </a:extLst>
          </p:cNvPr>
          <p:cNvSpPr txBox="1"/>
          <p:nvPr/>
        </p:nvSpPr>
        <p:spPr>
          <a:xfrm>
            <a:off x="2315315" y="31487"/>
            <a:ext cx="4380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Additional Roles Reimbursement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7D6B8DF-F26A-4926-9AF9-367775555583}"/>
              </a:ext>
            </a:extLst>
          </p:cNvPr>
          <p:cNvSpPr txBox="1"/>
          <p:nvPr/>
        </p:nvSpPr>
        <p:spPr>
          <a:xfrm>
            <a:off x="3555524" y="392172"/>
            <a:ext cx="19239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GENERAL PRACTICE</a:t>
            </a:r>
          </a:p>
        </p:txBody>
      </p:sp>
      <p:pic>
        <p:nvPicPr>
          <p:cNvPr id="71" name="Picture 70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3C739C8B-CB56-4664-BBFB-F355F42188B5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024" y="6242308"/>
            <a:ext cx="2106811" cy="51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355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</TotalTime>
  <Words>164</Words>
  <Application>Microsoft Office PowerPoint</Application>
  <PresentationFormat>On-screen Show (4:3)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Agency FB</vt:lpstr>
      <vt:lpstr>Arial</vt:lpstr>
      <vt:lpstr>Calibri</vt:lpstr>
      <vt:lpstr>Calibri Light</vt:lpstr>
      <vt:lpstr>Lato Light</vt:lpstr>
      <vt:lpstr>Poppins</vt:lpstr>
      <vt:lpstr>Poppins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Ahmed, Shamin</dc:creator>
  <cp:lastModifiedBy>WORRELL, Funmi (HEALTHY LONDON PARTNERSHIP)</cp:lastModifiedBy>
  <cp:revision>22</cp:revision>
  <dcterms:created xsi:type="dcterms:W3CDTF">2020-02-20T11:43:24Z</dcterms:created>
  <dcterms:modified xsi:type="dcterms:W3CDTF">2020-04-14T18:01:10Z</dcterms:modified>
</cp:coreProperties>
</file>